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1"/>
  </p:sldMasterIdLst>
  <p:notesMasterIdLst>
    <p:notesMasterId r:id="rId16"/>
  </p:notesMasterIdLst>
  <p:sldIdLst>
    <p:sldId id="256" r:id="rId2"/>
    <p:sldId id="257" r:id="rId3"/>
    <p:sldId id="258" r:id="rId4"/>
    <p:sldId id="263" r:id="rId5"/>
    <p:sldId id="265" r:id="rId6"/>
    <p:sldId id="266" r:id="rId7"/>
    <p:sldId id="267" r:id="rId8"/>
    <p:sldId id="259" r:id="rId9"/>
    <p:sldId id="260" r:id="rId10"/>
    <p:sldId id="261" r:id="rId11"/>
    <p:sldId id="262" r:id="rId12"/>
    <p:sldId id="264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76" d="100"/>
          <a:sy n="76" d="100"/>
        </p:scale>
        <p:origin x="216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92B532-8B6D-4C12-9C33-27081C31F54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87700E7-35EF-4DD7-8E29-62C83C1541CF}">
      <dgm:prSet/>
      <dgm:spPr/>
      <dgm:t>
        <a:bodyPr/>
        <a:lstStyle/>
        <a:p>
          <a:r>
            <a:rPr lang="en-US" dirty="0"/>
            <a:t>Act 30 of 2020 of the Pennsylvania General Assembly</a:t>
          </a:r>
        </a:p>
      </dgm:t>
    </dgm:pt>
    <dgm:pt modelId="{E37EFD88-FBC7-4B03-898D-534FCAE80D82}" type="parTrans" cxnId="{F8E3E867-6FB9-4B3C-922B-36776D8494B0}">
      <dgm:prSet/>
      <dgm:spPr/>
      <dgm:t>
        <a:bodyPr/>
        <a:lstStyle/>
        <a:p>
          <a:endParaRPr lang="en-US"/>
        </a:p>
      </dgm:t>
    </dgm:pt>
    <dgm:pt modelId="{60C3AE3A-6F78-403F-815E-AF067EB9A015}" type="sibTrans" cxnId="{F8E3E867-6FB9-4B3C-922B-36776D8494B0}">
      <dgm:prSet/>
      <dgm:spPr/>
      <dgm:t>
        <a:bodyPr/>
        <a:lstStyle/>
        <a:p>
          <a:endParaRPr lang="en-US"/>
        </a:p>
      </dgm:t>
    </dgm:pt>
    <dgm:pt modelId="{DB0DFC2F-4241-4F90-8F8C-C72FBC7B0CD5}">
      <dgm:prSet/>
      <dgm:spPr/>
      <dgm:t>
        <a:bodyPr/>
        <a:lstStyle/>
        <a:p>
          <a:r>
            <a:rPr lang="en-US" dirty="0"/>
            <a:t>Allocated $7.5 million to the School Safety and Security Fund administered by the Pennsylvania Commission on Crime and Delinquency (PCCD)</a:t>
          </a:r>
        </a:p>
      </dgm:t>
    </dgm:pt>
    <dgm:pt modelId="{0B223520-EE12-43A8-BA16-4964978311FA}" type="parTrans" cxnId="{BF066BB0-928F-4054-9BE2-6E8E83E7A786}">
      <dgm:prSet/>
      <dgm:spPr/>
      <dgm:t>
        <a:bodyPr/>
        <a:lstStyle/>
        <a:p>
          <a:endParaRPr lang="en-US"/>
        </a:p>
      </dgm:t>
    </dgm:pt>
    <dgm:pt modelId="{F8A59377-46DA-4198-B563-B2532FA3A16A}" type="sibTrans" cxnId="{BF066BB0-928F-4054-9BE2-6E8E83E7A786}">
      <dgm:prSet/>
      <dgm:spPr/>
      <dgm:t>
        <a:bodyPr/>
        <a:lstStyle/>
        <a:p>
          <a:endParaRPr lang="en-US"/>
        </a:p>
      </dgm:t>
    </dgm:pt>
    <dgm:pt modelId="{4BE87098-36F1-4729-8C77-F6C67F8E47A7}">
      <dgm:prSet/>
      <dgm:spPr/>
      <dgm:t>
        <a:bodyPr/>
        <a:lstStyle/>
        <a:p>
          <a:r>
            <a:rPr lang="en-US" dirty="0"/>
            <a:t>Support COVID-19 Disaster Emergency Targeted School Health and Safety Grants for the 2020-2021 school year</a:t>
          </a:r>
        </a:p>
      </dgm:t>
    </dgm:pt>
    <dgm:pt modelId="{B14C000D-5E3C-4A45-AA7C-1006EDDE9357}" type="parTrans" cxnId="{17DAAC67-87DB-4290-97A2-0346C7E88E2A}">
      <dgm:prSet/>
      <dgm:spPr/>
      <dgm:t>
        <a:bodyPr/>
        <a:lstStyle/>
        <a:p>
          <a:endParaRPr lang="en-US"/>
        </a:p>
      </dgm:t>
    </dgm:pt>
    <dgm:pt modelId="{C3A9BB9C-E657-46D1-B91C-61E45594F5B2}" type="sibTrans" cxnId="{17DAAC67-87DB-4290-97A2-0346C7E88E2A}">
      <dgm:prSet/>
      <dgm:spPr/>
      <dgm:t>
        <a:bodyPr/>
        <a:lstStyle/>
        <a:p>
          <a:endParaRPr lang="en-US"/>
        </a:p>
      </dgm:t>
    </dgm:pt>
    <dgm:pt modelId="{E4CCB265-1004-B14E-89F0-9D0D8FE36498}" type="pres">
      <dgm:prSet presAssocID="{C592B532-8B6D-4C12-9C33-27081C31F546}" presName="vert0" presStyleCnt="0">
        <dgm:presLayoutVars>
          <dgm:dir/>
          <dgm:animOne val="branch"/>
          <dgm:animLvl val="lvl"/>
        </dgm:presLayoutVars>
      </dgm:prSet>
      <dgm:spPr/>
    </dgm:pt>
    <dgm:pt modelId="{64728954-6B22-0A4E-A380-2AB93D8BB936}" type="pres">
      <dgm:prSet presAssocID="{F87700E7-35EF-4DD7-8E29-62C83C1541CF}" presName="thickLine" presStyleLbl="alignNode1" presStyleIdx="0" presStyleCnt="3"/>
      <dgm:spPr/>
    </dgm:pt>
    <dgm:pt modelId="{E87EE565-98A0-494E-960E-94E2191607E7}" type="pres">
      <dgm:prSet presAssocID="{F87700E7-35EF-4DD7-8E29-62C83C1541CF}" presName="horz1" presStyleCnt="0"/>
      <dgm:spPr/>
    </dgm:pt>
    <dgm:pt modelId="{B8CFA4A6-FFB0-0C44-ABF9-0FF07845986F}" type="pres">
      <dgm:prSet presAssocID="{F87700E7-35EF-4DD7-8E29-62C83C1541CF}" presName="tx1" presStyleLbl="revTx" presStyleIdx="0" presStyleCnt="3"/>
      <dgm:spPr/>
    </dgm:pt>
    <dgm:pt modelId="{0DA87E64-4847-8C4A-BF99-B99905AC7C3F}" type="pres">
      <dgm:prSet presAssocID="{F87700E7-35EF-4DD7-8E29-62C83C1541CF}" presName="vert1" presStyleCnt="0"/>
      <dgm:spPr/>
    </dgm:pt>
    <dgm:pt modelId="{55F41B8C-6950-0B4E-9B04-67BFE748D6BE}" type="pres">
      <dgm:prSet presAssocID="{DB0DFC2F-4241-4F90-8F8C-C72FBC7B0CD5}" presName="thickLine" presStyleLbl="alignNode1" presStyleIdx="1" presStyleCnt="3"/>
      <dgm:spPr/>
    </dgm:pt>
    <dgm:pt modelId="{D97E7BF6-204D-B84F-8DA0-C51E5490D610}" type="pres">
      <dgm:prSet presAssocID="{DB0DFC2F-4241-4F90-8F8C-C72FBC7B0CD5}" presName="horz1" presStyleCnt="0"/>
      <dgm:spPr/>
    </dgm:pt>
    <dgm:pt modelId="{92EAF4A3-0114-7E4E-81FC-AC11A2C410DC}" type="pres">
      <dgm:prSet presAssocID="{DB0DFC2F-4241-4F90-8F8C-C72FBC7B0CD5}" presName="tx1" presStyleLbl="revTx" presStyleIdx="1" presStyleCnt="3"/>
      <dgm:spPr/>
    </dgm:pt>
    <dgm:pt modelId="{BEFE357D-5A8B-6149-B8AD-A48CB6D8C77C}" type="pres">
      <dgm:prSet presAssocID="{DB0DFC2F-4241-4F90-8F8C-C72FBC7B0CD5}" presName="vert1" presStyleCnt="0"/>
      <dgm:spPr/>
    </dgm:pt>
    <dgm:pt modelId="{B53DE612-FDFB-1A41-AC20-BDE8E99B7AAD}" type="pres">
      <dgm:prSet presAssocID="{4BE87098-36F1-4729-8C77-F6C67F8E47A7}" presName="thickLine" presStyleLbl="alignNode1" presStyleIdx="2" presStyleCnt="3"/>
      <dgm:spPr/>
    </dgm:pt>
    <dgm:pt modelId="{7DE5F10F-5085-634E-9592-7B7E186C6DB5}" type="pres">
      <dgm:prSet presAssocID="{4BE87098-36F1-4729-8C77-F6C67F8E47A7}" presName="horz1" presStyleCnt="0"/>
      <dgm:spPr/>
    </dgm:pt>
    <dgm:pt modelId="{D6629C97-4E9F-394A-AEBD-318D18FFAAB3}" type="pres">
      <dgm:prSet presAssocID="{4BE87098-36F1-4729-8C77-F6C67F8E47A7}" presName="tx1" presStyleLbl="revTx" presStyleIdx="2" presStyleCnt="3"/>
      <dgm:spPr/>
    </dgm:pt>
    <dgm:pt modelId="{0CC9FC7C-16D7-D34E-A782-93CFFAF1543D}" type="pres">
      <dgm:prSet presAssocID="{4BE87098-36F1-4729-8C77-F6C67F8E47A7}" presName="vert1" presStyleCnt="0"/>
      <dgm:spPr/>
    </dgm:pt>
  </dgm:ptLst>
  <dgm:cxnLst>
    <dgm:cxn modelId="{45C96F26-E278-594F-BECE-3EFE4EB78ADE}" type="presOf" srcId="{DB0DFC2F-4241-4F90-8F8C-C72FBC7B0CD5}" destId="{92EAF4A3-0114-7E4E-81FC-AC11A2C410DC}" srcOrd="0" destOrd="0" presId="urn:microsoft.com/office/officeart/2008/layout/LinedList"/>
    <dgm:cxn modelId="{99A8E74C-2FCF-AF4E-9394-5FDF520FB11C}" type="presOf" srcId="{4BE87098-36F1-4729-8C77-F6C67F8E47A7}" destId="{D6629C97-4E9F-394A-AEBD-318D18FFAAB3}" srcOrd="0" destOrd="0" presId="urn:microsoft.com/office/officeart/2008/layout/LinedList"/>
    <dgm:cxn modelId="{17DAAC67-87DB-4290-97A2-0346C7E88E2A}" srcId="{C592B532-8B6D-4C12-9C33-27081C31F546}" destId="{4BE87098-36F1-4729-8C77-F6C67F8E47A7}" srcOrd="2" destOrd="0" parTransId="{B14C000D-5E3C-4A45-AA7C-1006EDDE9357}" sibTransId="{C3A9BB9C-E657-46D1-B91C-61E45594F5B2}"/>
    <dgm:cxn modelId="{F8E3E867-6FB9-4B3C-922B-36776D8494B0}" srcId="{C592B532-8B6D-4C12-9C33-27081C31F546}" destId="{F87700E7-35EF-4DD7-8E29-62C83C1541CF}" srcOrd="0" destOrd="0" parTransId="{E37EFD88-FBC7-4B03-898D-534FCAE80D82}" sibTransId="{60C3AE3A-6F78-403F-815E-AF067EB9A015}"/>
    <dgm:cxn modelId="{BF066BB0-928F-4054-9BE2-6E8E83E7A786}" srcId="{C592B532-8B6D-4C12-9C33-27081C31F546}" destId="{DB0DFC2F-4241-4F90-8F8C-C72FBC7B0CD5}" srcOrd="1" destOrd="0" parTransId="{0B223520-EE12-43A8-BA16-4964978311FA}" sibTransId="{F8A59377-46DA-4198-B563-B2532FA3A16A}"/>
    <dgm:cxn modelId="{E1D8DFB8-7F54-DA4F-9196-F5FF5F69EF23}" type="presOf" srcId="{F87700E7-35EF-4DD7-8E29-62C83C1541CF}" destId="{B8CFA4A6-FFB0-0C44-ABF9-0FF07845986F}" srcOrd="0" destOrd="0" presId="urn:microsoft.com/office/officeart/2008/layout/LinedList"/>
    <dgm:cxn modelId="{1C0217CC-65A0-A44F-8579-DFED79B2D500}" type="presOf" srcId="{C592B532-8B6D-4C12-9C33-27081C31F546}" destId="{E4CCB265-1004-B14E-89F0-9D0D8FE36498}" srcOrd="0" destOrd="0" presId="urn:microsoft.com/office/officeart/2008/layout/LinedList"/>
    <dgm:cxn modelId="{9E4FA193-C9FE-854A-9399-92DA7E05897B}" type="presParOf" srcId="{E4CCB265-1004-B14E-89F0-9D0D8FE36498}" destId="{64728954-6B22-0A4E-A380-2AB93D8BB936}" srcOrd="0" destOrd="0" presId="urn:microsoft.com/office/officeart/2008/layout/LinedList"/>
    <dgm:cxn modelId="{6C8D6CAA-90AA-A444-88A9-A99A68250363}" type="presParOf" srcId="{E4CCB265-1004-B14E-89F0-9D0D8FE36498}" destId="{E87EE565-98A0-494E-960E-94E2191607E7}" srcOrd="1" destOrd="0" presId="urn:microsoft.com/office/officeart/2008/layout/LinedList"/>
    <dgm:cxn modelId="{130C1EA9-DA3A-C849-BF98-511AA4C5E240}" type="presParOf" srcId="{E87EE565-98A0-494E-960E-94E2191607E7}" destId="{B8CFA4A6-FFB0-0C44-ABF9-0FF07845986F}" srcOrd="0" destOrd="0" presId="urn:microsoft.com/office/officeart/2008/layout/LinedList"/>
    <dgm:cxn modelId="{5F6948C4-3BBD-2A41-83D9-C1AA211825EF}" type="presParOf" srcId="{E87EE565-98A0-494E-960E-94E2191607E7}" destId="{0DA87E64-4847-8C4A-BF99-B99905AC7C3F}" srcOrd="1" destOrd="0" presId="urn:microsoft.com/office/officeart/2008/layout/LinedList"/>
    <dgm:cxn modelId="{A7B97039-9827-2845-983A-4B8247624A57}" type="presParOf" srcId="{E4CCB265-1004-B14E-89F0-9D0D8FE36498}" destId="{55F41B8C-6950-0B4E-9B04-67BFE748D6BE}" srcOrd="2" destOrd="0" presId="urn:microsoft.com/office/officeart/2008/layout/LinedList"/>
    <dgm:cxn modelId="{0BFF8559-74BC-6D4A-B0BB-B757CED2336B}" type="presParOf" srcId="{E4CCB265-1004-B14E-89F0-9D0D8FE36498}" destId="{D97E7BF6-204D-B84F-8DA0-C51E5490D610}" srcOrd="3" destOrd="0" presId="urn:microsoft.com/office/officeart/2008/layout/LinedList"/>
    <dgm:cxn modelId="{AB347E13-1EF3-384E-A4B6-2E83D55F52DE}" type="presParOf" srcId="{D97E7BF6-204D-B84F-8DA0-C51E5490D610}" destId="{92EAF4A3-0114-7E4E-81FC-AC11A2C410DC}" srcOrd="0" destOrd="0" presId="urn:microsoft.com/office/officeart/2008/layout/LinedList"/>
    <dgm:cxn modelId="{86FD1899-554E-7C4A-9FA6-22964ACFAACD}" type="presParOf" srcId="{D97E7BF6-204D-B84F-8DA0-C51E5490D610}" destId="{BEFE357D-5A8B-6149-B8AD-A48CB6D8C77C}" srcOrd="1" destOrd="0" presId="urn:microsoft.com/office/officeart/2008/layout/LinedList"/>
    <dgm:cxn modelId="{DEC072B0-EBA5-534C-A5C7-25FB304FB440}" type="presParOf" srcId="{E4CCB265-1004-B14E-89F0-9D0D8FE36498}" destId="{B53DE612-FDFB-1A41-AC20-BDE8E99B7AAD}" srcOrd="4" destOrd="0" presId="urn:microsoft.com/office/officeart/2008/layout/LinedList"/>
    <dgm:cxn modelId="{C690C309-56D0-D640-AB07-A8E27D3A26E6}" type="presParOf" srcId="{E4CCB265-1004-B14E-89F0-9D0D8FE36498}" destId="{7DE5F10F-5085-634E-9592-7B7E186C6DB5}" srcOrd="5" destOrd="0" presId="urn:microsoft.com/office/officeart/2008/layout/LinedList"/>
    <dgm:cxn modelId="{6117B0C8-50E5-4D45-A039-7ED8324A20B8}" type="presParOf" srcId="{7DE5F10F-5085-634E-9592-7B7E186C6DB5}" destId="{D6629C97-4E9F-394A-AEBD-318D18FFAAB3}" srcOrd="0" destOrd="0" presId="urn:microsoft.com/office/officeart/2008/layout/LinedList"/>
    <dgm:cxn modelId="{2AEDC363-0682-8943-AFDD-322964BA6491}" type="presParOf" srcId="{7DE5F10F-5085-634E-9592-7B7E186C6DB5}" destId="{0CC9FC7C-16D7-D34E-A782-93CFFAF154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728954-6B22-0A4E-A380-2AB93D8BB936}">
      <dsp:nvSpPr>
        <dsp:cNvPr id="0" name=""/>
        <dsp:cNvSpPr/>
      </dsp:nvSpPr>
      <dsp:spPr>
        <a:xfrm>
          <a:off x="0" y="2554"/>
          <a:ext cx="590618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FA4A6-FFB0-0C44-ABF9-0FF07845986F}">
      <dsp:nvSpPr>
        <dsp:cNvPr id="0" name=""/>
        <dsp:cNvSpPr/>
      </dsp:nvSpPr>
      <dsp:spPr>
        <a:xfrm>
          <a:off x="0" y="255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Act 30 of 2020 of the Pennsylvania General Assembly</a:t>
          </a:r>
        </a:p>
      </dsp:txBody>
      <dsp:txXfrm>
        <a:off x="0" y="2554"/>
        <a:ext cx="5906181" cy="1741869"/>
      </dsp:txXfrm>
    </dsp:sp>
    <dsp:sp modelId="{55F41B8C-6950-0B4E-9B04-67BFE748D6BE}">
      <dsp:nvSpPr>
        <dsp:cNvPr id="0" name=""/>
        <dsp:cNvSpPr/>
      </dsp:nvSpPr>
      <dsp:spPr>
        <a:xfrm>
          <a:off x="0" y="1744424"/>
          <a:ext cx="5906181" cy="0"/>
        </a:xfrm>
        <a:prstGeom prst="line">
          <a:avLst/>
        </a:prstGeom>
        <a:solidFill>
          <a:schemeClr val="accent2">
            <a:hueOff val="-661686"/>
            <a:satOff val="746"/>
            <a:lumOff val="1765"/>
            <a:alphaOff val="0"/>
          </a:schemeClr>
        </a:solidFill>
        <a:ln w="12700" cap="flat" cmpd="sng" algn="ctr">
          <a:solidFill>
            <a:schemeClr val="accent2">
              <a:hueOff val="-661686"/>
              <a:satOff val="746"/>
              <a:lumOff val="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AF4A3-0114-7E4E-81FC-AC11A2C410DC}">
      <dsp:nvSpPr>
        <dsp:cNvPr id="0" name=""/>
        <dsp:cNvSpPr/>
      </dsp:nvSpPr>
      <dsp:spPr>
        <a:xfrm>
          <a:off x="0" y="1744424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Allocated $7.5 million to the School Safety and Security Fund administered by the Pennsylvania Commission on Crime and Delinquency (PCCD)</a:t>
          </a:r>
        </a:p>
      </dsp:txBody>
      <dsp:txXfrm>
        <a:off x="0" y="1744424"/>
        <a:ext cx="5906181" cy="1741869"/>
      </dsp:txXfrm>
    </dsp:sp>
    <dsp:sp modelId="{B53DE612-FDFB-1A41-AC20-BDE8E99B7AAD}">
      <dsp:nvSpPr>
        <dsp:cNvPr id="0" name=""/>
        <dsp:cNvSpPr/>
      </dsp:nvSpPr>
      <dsp:spPr>
        <a:xfrm>
          <a:off x="0" y="3486293"/>
          <a:ext cx="5906181" cy="0"/>
        </a:xfrm>
        <a:prstGeom prst="line">
          <a:avLst/>
        </a:prstGeom>
        <a:solidFill>
          <a:schemeClr val="accent2">
            <a:hueOff val="-1323373"/>
            <a:satOff val="1492"/>
            <a:lumOff val="3530"/>
            <a:alphaOff val="0"/>
          </a:schemeClr>
        </a:solidFill>
        <a:ln w="12700" cap="flat" cmpd="sng" algn="ctr">
          <a:solidFill>
            <a:schemeClr val="accent2">
              <a:hueOff val="-1323373"/>
              <a:satOff val="1492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29C97-4E9F-394A-AEBD-318D18FFAAB3}">
      <dsp:nvSpPr>
        <dsp:cNvPr id="0" name=""/>
        <dsp:cNvSpPr/>
      </dsp:nvSpPr>
      <dsp:spPr>
        <a:xfrm>
          <a:off x="0" y="3486293"/>
          <a:ext cx="5906181" cy="17418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Support COVID-19 Disaster Emergency Targeted School Health and Safety Grants for the 2020-2021 school year</a:t>
          </a:r>
        </a:p>
      </dsp:txBody>
      <dsp:txXfrm>
        <a:off x="0" y="3486293"/>
        <a:ext cx="5906181" cy="17418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AD027-1590-3C46-998F-C626A07020E0}" type="datetimeFigureOut">
              <a:rPr lang="en-US" smtClean="0"/>
              <a:t>6/16/20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A1F18-5774-9946-ABDA-80A1E3EE0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75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A1F18-5774-9946-ABDA-80A1E3EE0BC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76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3A1F18-5774-9946-ABDA-80A1E3EE0B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0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3624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8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0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024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0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42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3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329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501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7598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6/16/20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excelsior.edu/writing-process/prewriting-strategies/prewriting-strategies-asking-defining-questions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3.0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Kristin.Szewczyk@iu1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1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D485D7AA-21B9-4251-BAE1-4BB04436C58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</a:blip>
          <a:srcRect l="6667"/>
          <a:stretch/>
        </p:blipFill>
        <p:spPr>
          <a:xfrm>
            <a:off x="20" y="-106980"/>
            <a:ext cx="12191980" cy="6857990"/>
          </a:xfrm>
          <a:prstGeom prst="rect">
            <a:avLst/>
          </a:prstGeom>
        </p:spPr>
      </p:pic>
      <p:sp>
        <p:nvSpPr>
          <p:cNvPr id="184" name="Rectangle 2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05CD9B-B07C-504F-B017-5F6979BF1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936" y="2984881"/>
            <a:ext cx="9068586" cy="2461504"/>
          </a:xfrm>
        </p:spPr>
        <p:txBody>
          <a:bodyPr>
            <a:normAutofit/>
          </a:bodyPr>
          <a:lstStyle/>
          <a:p>
            <a:r>
              <a:rPr lang="en-US" sz="4500" dirty="0"/>
              <a:t>COVID-19 NonPublic School Health and Safety Grants</a:t>
            </a:r>
            <a:br>
              <a:rPr lang="en-US" sz="4500" dirty="0"/>
            </a:br>
            <a:r>
              <a:rPr lang="en-US" sz="4500" dirty="0"/>
              <a:t>FY 20-21</a:t>
            </a:r>
            <a:br>
              <a:rPr lang="en-US" sz="4500" dirty="0"/>
            </a:br>
            <a:endParaRPr lang="en-US" sz="4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4BB9BF-7DB3-D44C-AD5D-79A126AC0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801" y="5590270"/>
            <a:ext cx="9070848" cy="45720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500" dirty="0"/>
              <a:t>Wednesday, June 17, 2020</a:t>
            </a:r>
          </a:p>
        </p:txBody>
      </p:sp>
      <p:sp>
        <p:nvSpPr>
          <p:cNvPr id="185" name="Rectangle 2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5D7DA80F-BAD7-0847-93CC-067C8AB71C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533" y="141615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2300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Providing mental health services and supports, including trauma-informed approaches for students impacted by the COVID-19 disaster emergency.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Purchasing educational technology for distance learning to ensure the continuity of education.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FF0E741-5E6B-6C42-B5CD-C13E4DDF5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8321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140467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Other health and safety programs, items or services necessary to address the COVID-19 disaster emergency.</a:t>
            </a:r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708DBB-1E9A-BC4F-8194-716E061AC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6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5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947260-D539-BF4A-9343-58E4B7652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D3522-68AA-E846-B37D-7539B899B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322" y="559477"/>
            <a:ext cx="7279982" cy="5475563"/>
          </a:xfrm>
        </p:spPr>
        <p:txBody>
          <a:bodyPr anchor="ctr">
            <a:normAutofit/>
          </a:bodyPr>
          <a:lstStyle/>
          <a:p>
            <a:r>
              <a:rPr lang="en-US" sz="2800" dirty="0"/>
              <a:t>Letter of Support from NonPublic School</a:t>
            </a:r>
          </a:p>
          <a:p>
            <a:pPr lvl="1"/>
            <a:r>
              <a:rPr lang="en-US" sz="2800" dirty="0"/>
              <a:t>Clear Explanation of Each Budget Line Item</a:t>
            </a:r>
          </a:p>
          <a:p>
            <a:pPr lvl="1"/>
            <a:r>
              <a:rPr lang="en-US" sz="2800" dirty="0"/>
              <a:t>Purpose of Request</a:t>
            </a:r>
          </a:p>
          <a:p>
            <a:pPr lvl="1"/>
            <a:r>
              <a:rPr lang="en-US" sz="2800" dirty="0"/>
              <a:t>Total Cost </a:t>
            </a:r>
          </a:p>
          <a:p>
            <a:pPr marL="457200" lvl="1" indent="0">
              <a:buNone/>
            </a:pPr>
            <a:endParaRPr lang="en-US" sz="2500" dirty="0"/>
          </a:p>
          <a:p>
            <a:pPr marL="457200" lvl="1" indent="0">
              <a:buNone/>
            </a:pPr>
            <a:r>
              <a:rPr lang="en-US" sz="2500" b="1" dirty="0"/>
              <a:t>Please submit by Tuesday, June 30, 2020.</a:t>
            </a:r>
          </a:p>
          <a:p>
            <a:pPr lvl="1"/>
            <a:endParaRPr lang="en-US" sz="2500" dirty="0"/>
          </a:p>
          <a:p>
            <a:endParaRPr lang="en-US" dirty="0"/>
          </a:p>
        </p:txBody>
      </p:sp>
      <p:pic>
        <p:nvPicPr>
          <p:cNvPr id="64" name="Picture 6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FFB6107-2F14-FE4C-B6C4-9ABDCBD98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12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7478F-DBFE-AC46-8DA4-5C583D655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65A66-5D5B-6D4E-B259-3DAA9FF9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picture containing ball, room, table&#10;&#10;Description automatically generated">
            <a:extLst>
              <a:ext uri="{FF2B5EF4-FFF2-40B4-BE49-F238E27FC236}">
                <a16:creationId xmlns:a16="http://schemas.microsoft.com/office/drawing/2014/main" id="{AE6B0C6E-B1C2-5845-BBB8-1738032755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881033" y="1382896"/>
            <a:ext cx="7035800" cy="46956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324699-16E5-7E42-B537-1DDEF1CFEF3D}"/>
              </a:ext>
            </a:extLst>
          </p:cNvPr>
          <p:cNvSpPr txBox="1"/>
          <p:nvPr/>
        </p:nvSpPr>
        <p:spPr>
          <a:xfrm>
            <a:off x="3175000" y="6078528"/>
            <a:ext cx="584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owl.excelsior.edu/writing-process/prewriting-strategies/prewriting-strategies-asking-defining-questions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3613923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3A7A0-F05E-AF4E-A988-2929DE3D3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EF024-EEA3-E541-AD30-DAEF9811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958910" cy="547556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000"/>
              <a:t>Dr. Kristin Szewczyk</a:t>
            </a:r>
          </a:p>
          <a:p>
            <a:pPr marL="0" indent="0" algn="ctr">
              <a:buNone/>
            </a:pPr>
            <a:r>
              <a:rPr lang="en-US" sz="3000"/>
              <a:t>Assistant Executive Director</a:t>
            </a:r>
          </a:p>
          <a:p>
            <a:pPr marL="0" indent="0" algn="ctr">
              <a:buNone/>
            </a:pPr>
            <a:r>
              <a:rPr lang="en-US" sz="3000">
                <a:hlinkClick r:id="rId2"/>
              </a:rPr>
              <a:t>Kristin.Szewczyk@iu1.org</a:t>
            </a:r>
            <a:endParaRPr lang="en-US" sz="3000"/>
          </a:p>
          <a:p>
            <a:pPr marL="0" indent="0" algn="ctr">
              <a:buNone/>
            </a:pPr>
            <a:r>
              <a:rPr lang="en-US" sz="3000"/>
              <a:t>Office: (724) 938-3241 ext. 242</a:t>
            </a:r>
          </a:p>
          <a:p>
            <a:pPr marL="0" indent="0" algn="ctr">
              <a:buNone/>
            </a:pPr>
            <a:r>
              <a:rPr lang="en-US" sz="3000"/>
              <a:t>Cell: (724) 550-0179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541025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7455F7F3-3A58-4BBB-95C7-CF706F9F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3AE3D314-6F93-4D91-8C0F-E92657F46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B6FFE-EA24-0C45-91D7-96211843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Background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869F8A-24D1-4520-90CE-E046ACE996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6428472"/>
              </p:ext>
            </p:extLst>
          </p:nvPr>
        </p:nvGraphicFramePr>
        <p:xfrm>
          <a:off x="5470057" y="559477"/>
          <a:ext cx="5906181" cy="5230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6" name="Picture 10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0E8F342-6B01-7A42-A876-CFBB1B5D2AA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70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BB6FFE-EA24-0C45-91D7-962118437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F9284-9CEE-1F49-AC18-327C2B15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000" dirty="0"/>
              <a:t>Funding by the School Safety and Security Committee (SSSC) to Intermediate Units (IUs) on behalf of NonPublic Schools for targeted health and safety grants to address COVID-19-related health and safety needs.</a:t>
            </a:r>
          </a:p>
        </p:txBody>
      </p:sp>
      <p:pic>
        <p:nvPicPr>
          <p:cNvPr id="97" name="Picture 9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794FED1-B437-6F44-97AB-2E8DC43B6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183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9449" y="196948"/>
            <a:ext cx="4957553" cy="164592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Grant Details</a:t>
            </a:r>
          </a:p>
        </p:txBody>
      </p:sp>
      <p:sp>
        <p:nvSpPr>
          <p:cNvPr id="171" name="Rectangle 9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54" y="727628"/>
            <a:ext cx="5367164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72" name="Rectangle 11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78" y="886862"/>
            <a:ext cx="5054517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173" name="Graphic 6" descr="Schoolhouse">
            <a:extLst>
              <a:ext uri="{FF2B5EF4-FFF2-40B4-BE49-F238E27FC236}">
                <a16:creationId xmlns:a16="http://schemas.microsoft.com/office/drawing/2014/main" id="{B385C969-9771-49C2-8A6E-ECD04C7BC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04017" y="1228185"/>
            <a:ext cx="4414438" cy="441443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4857" y="1505243"/>
            <a:ext cx="5612551" cy="4290646"/>
          </a:xfrm>
        </p:spPr>
        <p:txBody>
          <a:bodyPr>
            <a:normAutofit/>
          </a:bodyPr>
          <a:lstStyle/>
          <a:p>
            <a:r>
              <a:rPr lang="en-US" sz="3000" dirty="0"/>
              <a:t>NonPublic Schools are eligible for awards up to $10,000.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Intermediate Units apply for the grant on behalf of NonPublic Schools.</a:t>
            </a:r>
          </a:p>
          <a:p>
            <a:endParaRPr lang="en-US" sz="25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004D0CC-D405-DF4D-AD9F-ECF920171C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34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rmAutofit/>
          </a:bodyPr>
          <a:lstStyle/>
          <a:p>
            <a:r>
              <a:rPr lang="en-US" sz="2900" dirty="0"/>
              <a:t>Funding must not be used to supplant/replace state, federal or local funds that would otherwise be available to provide for program–related services. </a:t>
            </a:r>
          </a:p>
          <a:p>
            <a:pPr marL="0" indent="0">
              <a:buNone/>
            </a:pPr>
            <a:endParaRPr lang="en-US" sz="2900" dirty="0"/>
          </a:p>
          <a:p>
            <a:r>
              <a:rPr lang="en-US" sz="2900" dirty="0"/>
              <a:t>Funding is to be used in addition to other funds that are made available for services.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5" name="Picture 5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8A3BFA1-CD4F-A241-917E-74DFB8E58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9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3" y="559477"/>
            <a:ext cx="6140467" cy="5475563"/>
          </a:xfrm>
        </p:spPr>
        <p:txBody>
          <a:bodyPr anchor="ctr">
            <a:normAutofit/>
          </a:bodyPr>
          <a:lstStyle/>
          <a:p>
            <a:r>
              <a:rPr lang="en-US" sz="3000" dirty="0"/>
              <a:t>Application is due July 8, 2020.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Applications will be approved at the July 29, 2020 SSSC meeting</a:t>
            </a:r>
            <a:r>
              <a:rPr lang="en-US" sz="25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843466-CC85-954E-9FD1-4ECBA9B0A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35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51B9C6-1D4D-3249-AE47-6C1D3A144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Grant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62637-F7C3-FF46-81F1-38243A77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992" y="559477"/>
            <a:ext cx="7303008" cy="5475563"/>
          </a:xfrm>
        </p:spPr>
        <p:txBody>
          <a:bodyPr anchor="ctr">
            <a:normAutofit/>
          </a:bodyPr>
          <a:lstStyle/>
          <a:p>
            <a:r>
              <a:rPr lang="en-US" sz="2900" dirty="0"/>
              <a:t>Project period start date of July 1, 2020 and end date of June 30, 2021. </a:t>
            </a:r>
          </a:p>
          <a:p>
            <a:endParaRPr lang="en-US" sz="2900" dirty="0"/>
          </a:p>
          <a:p>
            <a:r>
              <a:rPr lang="en-US" sz="2900" dirty="0"/>
              <a:t>Eligible purchases made by the applicant or any recipient agencies must be made during the project period.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5364BD50-2BD5-6241-BF98-C98E91A61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701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8124" y="559477"/>
            <a:ext cx="5647076" cy="5475563"/>
          </a:xfrm>
        </p:spPr>
        <p:txBody>
          <a:bodyPr anchor="ctr">
            <a:noAutofit/>
          </a:bodyPr>
          <a:lstStyle/>
          <a:p>
            <a:r>
              <a:rPr lang="en-US" sz="3000" dirty="0"/>
              <a:t>Purchasing of cleaning and sanitizing products that meet the centers for disease control and prevention or department of health criteria.</a:t>
            </a:r>
          </a:p>
          <a:p>
            <a:endParaRPr lang="en-US" sz="3000" dirty="0"/>
          </a:p>
          <a:p>
            <a:r>
              <a:rPr lang="en-US" sz="3000" dirty="0"/>
              <a:t>Training and professional development of staff on sanitation and minimizing the spread of infectious diseases.</a:t>
            </a:r>
          </a:p>
        </p:txBody>
      </p:sp>
      <p:pic>
        <p:nvPicPr>
          <p:cNvPr id="58" name="Picture 5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84808BE-137F-BC4B-A27F-2FE3F81864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7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747E98-6F65-574F-966F-533783AF7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n-US" sz="4400"/>
              <a:t>Eligible Program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85C6-40E9-7243-BF15-1E2826125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557" y="262649"/>
            <a:ext cx="6015181" cy="5475563"/>
          </a:xfrm>
        </p:spPr>
        <p:txBody>
          <a:bodyPr anchor="ctr">
            <a:noAutofit/>
          </a:bodyPr>
          <a:lstStyle/>
          <a:p>
            <a:r>
              <a:rPr lang="en-US" sz="2800" dirty="0"/>
              <a:t>Purchasing of equipment, including personal protective equipment, thermometers, infrared cameras and other necessary items.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Modification of existing areas to effectuate appropriate social distancing to ensure the health and safety of students and staff.</a:t>
            </a: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D5B29CA-8316-2B49-AA7A-DFB8D4CA9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3571" y="5254798"/>
            <a:ext cx="1365458" cy="136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01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446</Words>
  <Application>Microsoft Macintosh PowerPoint</Application>
  <PresentationFormat>Widescreen</PresentationFormat>
  <Paragraphs>57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Century Gothic</vt:lpstr>
      <vt:lpstr>Garamond</vt:lpstr>
      <vt:lpstr>Savon</vt:lpstr>
      <vt:lpstr>COVID-19 NonPublic School Health and Safety Grants FY 20-21 </vt:lpstr>
      <vt:lpstr>Background</vt:lpstr>
      <vt:lpstr>Background</vt:lpstr>
      <vt:lpstr>Grant Details</vt:lpstr>
      <vt:lpstr>Grant Details</vt:lpstr>
      <vt:lpstr>Grant Details</vt:lpstr>
      <vt:lpstr>Grant Details</vt:lpstr>
      <vt:lpstr>Eligible Program Activities</vt:lpstr>
      <vt:lpstr>Eligible Program Activities</vt:lpstr>
      <vt:lpstr>Eligible Program Activities</vt:lpstr>
      <vt:lpstr>Eligible Program Activities</vt:lpstr>
      <vt:lpstr>Next Steps</vt:lpstr>
      <vt:lpstr>Questions?</vt:lpstr>
      <vt:lpstr>Contact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NonPublic School Health and Safety Grants FY 20-21 </dc:title>
  <dc:creator>Kristin.Szewczyk</dc:creator>
  <cp:lastModifiedBy>Kristin.Szewczyk</cp:lastModifiedBy>
  <cp:revision>7</cp:revision>
  <dcterms:created xsi:type="dcterms:W3CDTF">2020-06-16T23:15:22Z</dcterms:created>
  <dcterms:modified xsi:type="dcterms:W3CDTF">2020-06-16T23:36:49Z</dcterms:modified>
</cp:coreProperties>
</file>