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74" r:id="rId5"/>
    <p:sldId id="257" r:id="rId6"/>
    <p:sldId id="259" r:id="rId7"/>
    <p:sldId id="260" r:id="rId8"/>
    <p:sldId id="275" r:id="rId9"/>
    <p:sldId id="276" r:id="rId10"/>
    <p:sldId id="264" r:id="rId11"/>
    <p:sldId id="265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0" autoAdjust="0"/>
  </p:normalViewPr>
  <p:slideViewPr>
    <p:cSldViewPr>
      <p:cViewPr>
        <p:scale>
          <a:sx n="90" d="100"/>
          <a:sy n="90" d="100"/>
        </p:scale>
        <p:origin x="-7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BBE57-C9B1-4A14-940F-2FD051FD4E1B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D5FCB9-E580-44BD-A5EB-C06A8731828D}">
      <dgm:prSet phldrT="[Text]"/>
      <dgm:spPr/>
      <dgm:t>
        <a:bodyPr/>
        <a:lstStyle/>
        <a:p>
          <a:r>
            <a:rPr lang="en-US" dirty="0" smtClean="0"/>
            <a:t>Companies make tax-deductible contributions to qualified non-profit scholarship organizations or educational improvement organizations</a:t>
          </a:r>
          <a:endParaRPr lang="en-US" dirty="0"/>
        </a:p>
      </dgm:t>
    </dgm:pt>
    <dgm:pt modelId="{B2F27433-C5A8-4E60-9021-0C3795ABB07F}" type="parTrans" cxnId="{516369FD-C06C-41EC-82E8-A5904F9222D3}">
      <dgm:prSet/>
      <dgm:spPr/>
      <dgm:t>
        <a:bodyPr/>
        <a:lstStyle/>
        <a:p>
          <a:endParaRPr lang="en-US"/>
        </a:p>
      </dgm:t>
    </dgm:pt>
    <dgm:pt modelId="{2DEF2C5B-1C44-44ED-8642-CEF565860546}" type="sibTrans" cxnId="{516369FD-C06C-41EC-82E8-A5904F9222D3}">
      <dgm:prSet/>
      <dgm:spPr/>
      <dgm:t>
        <a:bodyPr/>
        <a:lstStyle/>
        <a:p>
          <a:endParaRPr lang="en-US"/>
        </a:p>
      </dgm:t>
    </dgm:pt>
    <dgm:pt modelId="{DC32D1F5-58F7-4263-8746-35498F0FCD88}">
      <dgm:prSet phldrT="[Text]"/>
      <dgm:spPr/>
      <dgm:t>
        <a:bodyPr/>
        <a:lstStyle/>
        <a:p>
          <a:r>
            <a:rPr lang="en-US" dirty="0" smtClean="0"/>
            <a:t>Qualified organizations provide kids in need with scholarships to attend the school of their choice</a:t>
          </a:r>
          <a:endParaRPr lang="en-US" dirty="0"/>
        </a:p>
      </dgm:t>
    </dgm:pt>
    <dgm:pt modelId="{1E649C48-B7DB-4AB6-93F3-3E8729DC5B81}" type="parTrans" cxnId="{AC9C6FE3-8525-4945-9EFD-893BE1CE91B5}">
      <dgm:prSet/>
      <dgm:spPr/>
      <dgm:t>
        <a:bodyPr/>
        <a:lstStyle/>
        <a:p>
          <a:endParaRPr lang="en-US"/>
        </a:p>
      </dgm:t>
    </dgm:pt>
    <dgm:pt modelId="{75CD0118-EE7C-4007-849A-23BD17572A5F}" type="sibTrans" cxnId="{AC9C6FE3-8525-4945-9EFD-893BE1CE91B5}">
      <dgm:prSet/>
      <dgm:spPr/>
      <dgm:t>
        <a:bodyPr/>
        <a:lstStyle/>
        <a:p>
          <a:endParaRPr lang="en-US"/>
        </a:p>
      </dgm:t>
    </dgm:pt>
    <dgm:pt modelId="{4C916265-B699-45EC-A907-3BAF8BEBDEAD}" type="pres">
      <dgm:prSet presAssocID="{0DEBBE57-C9B1-4A14-940F-2FD051FD4E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CC953-024C-4827-BD43-0AC22EB83004}" type="pres">
      <dgm:prSet presAssocID="{DC32D1F5-58F7-4263-8746-35498F0FCD88}" presName="boxAndChildren" presStyleCnt="0"/>
      <dgm:spPr/>
    </dgm:pt>
    <dgm:pt modelId="{45037411-DE2C-4972-8B69-FD1AEE27D968}" type="pres">
      <dgm:prSet presAssocID="{DC32D1F5-58F7-4263-8746-35498F0FCD88}" presName="parentTextBox" presStyleLbl="node1" presStyleIdx="0" presStyleCnt="2"/>
      <dgm:spPr/>
      <dgm:t>
        <a:bodyPr/>
        <a:lstStyle/>
        <a:p>
          <a:endParaRPr lang="en-US"/>
        </a:p>
      </dgm:t>
    </dgm:pt>
    <dgm:pt modelId="{D12B17EA-663F-4E0E-BEE4-562FE8C1EEE1}" type="pres">
      <dgm:prSet presAssocID="{2DEF2C5B-1C44-44ED-8642-CEF565860546}" presName="sp" presStyleCnt="0"/>
      <dgm:spPr/>
    </dgm:pt>
    <dgm:pt modelId="{3D9CFCC6-DED3-40F7-8F7F-7BB33B7628BA}" type="pres">
      <dgm:prSet presAssocID="{82D5FCB9-E580-44BD-A5EB-C06A8731828D}" presName="arrowAndChildren" presStyleCnt="0"/>
      <dgm:spPr/>
    </dgm:pt>
    <dgm:pt modelId="{FFE5D82E-0429-44D1-B831-B91D9A56E1E2}" type="pres">
      <dgm:prSet presAssocID="{82D5FCB9-E580-44BD-A5EB-C06A8731828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E9D1D7D-26ED-4111-9B79-87E1692D2E2E}" type="presOf" srcId="{82D5FCB9-E580-44BD-A5EB-C06A8731828D}" destId="{FFE5D82E-0429-44D1-B831-B91D9A56E1E2}" srcOrd="0" destOrd="0" presId="urn:microsoft.com/office/officeart/2005/8/layout/process4"/>
    <dgm:cxn modelId="{AC9C6FE3-8525-4945-9EFD-893BE1CE91B5}" srcId="{0DEBBE57-C9B1-4A14-940F-2FD051FD4E1B}" destId="{DC32D1F5-58F7-4263-8746-35498F0FCD88}" srcOrd="1" destOrd="0" parTransId="{1E649C48-B7DB-4AB6-93F3-3E8729DC5B81}" sibTransId="{75CD0118-EE7C-4007-849A-23BD17572A5F}"/>
    <dgm:cxn modelId="{516369FD-C06C-41EC-82E8-A5904F9222D3}" srcId="{0DEBBE57-C9B1-4A14-940F-2FD051FD4E1B}" destId="{82D5FCB9-E580-44BD-A5EB-C06A8731828D}" srcOrd="0" destOrd="0" parTransId="{B2F27433-C5A8-4E60-9021-0C3795ABB07F}" sibTransId="{2DEF2C5B-1C44-44ED-8642-CEF565860546}"/>
    <dgm:cxn modelId="{D0893CD3-0107-4E0B-AAD1-9096C6740049}" type="presOf" srcId="{0DEBBE57-C9B1-4A14-940F-2FD051FD4E1B}" destId="{4C916265-B699-45EC-A907-3BAF8BEBDEAD}" srcOrd="0" destOrd="0" presId="urn:microsoft.com/office/officeart/2005/8/layout/process4"/>
    <dgm:cxn modelId="{EC4859FE-7D0E-48AD-AC8F-47B4233FA042}" type="presOf" srcId="{DC32D1F5-58F7-4263-8746-35498F0FCD88}" destId="{45037411-DE2C-4972-8B69-FD1AEE27D968}" srcOrd="0" destOrd="0" presId="urn:microsoft.com/office/officeart/2005/8/layout/process4"/>
    <dgm:cxn modelId="{688B1E57-3652-4C8A-9E45-3B6345777824}" type="presParOf" srcId="{4C916265-B699-45EC-A907-3BAF8BEBDEAD}" destId="{AD8CC953-024C-4827-BD43-0AC22EB83004}" srcOrd="0" destOrd="0" presId="urn:microsoft.com/office/officeart/2005/8/layout/process4"/>
    <dgm:cxn modelId="{2F232E7E-CB65-428F-83D0-D2544C7FA769}" type="presParOf" srcId="{AD8CC953-024C-4827-BD43-0AC22EB83004}" destId="{45037411-DE2C-4972-8B69-FD1AEE27D968}" srcOrd="0" destOrd="0" presId="urn:microsoft.com/office/officeart/2005/8/layout/process4"/>
    <dgm:cxn modelId="{88EA9F4E-37E6-401C-8A97-782FA3FABFDE}" type="presParOf" srcId="{4C916265-B699-45EC-A907-3BAF8BEBDEAD}" destId="{D12B17EA-663F-4E0E-BEE4-562FE8C1EEE1}" srcOrd="1" destOrd="0" presId="urn:microsoft.com/office/officeart/2005/8/layout/process4"/>
    <dgm:cxn modelId="{E512B78D-9930-4878-9BB2-250B30032B24}" type="presParOf" srcId="{4C916265-B699-45EC-A907-3BAF8BEBDEAD}" destId="{3D9CFCC6-DED3-40F7-8F7F-7BB33B7628BA}" srcOrd="2" destOrd="0" presId="urn:microsoft.com/office/officeart/2005/8/layout/process4"/>
    <dgm:cxn modelId="{DA4C03ED-1D9A-402D-9D99-37C7E903F0A0}" type="presParOf" srcId="{3D9CFCC6-DED3-40F7-8F7F-7BB33B7628BA}" destId="{FFE5D82E-0429-44D1-B831-B91D9A56E1E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37411-DE2C-4972-8B69-FD1AEE27D968}">
      <dsp:nvSpPr>
        <dsp:cNvPr id="0" name=""/>
        <dsp:cNvSpPr/>
      </dsp:nvSpPr>
      <dsp:spPr>
        <a:xfrm>
          <a:off x="0" y="1379722"/>
          <a:ext cx="8458200" cy="9052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Qualified organizations provide kids in need with scholarships to attend the school of their choice</a:t>
          </a:r>
          <a:endParaRPr lang="en-US" sz="2100" kern="1200" dirty="0"/>
        </a:p>
      </dsp:txBody>
      <dsp:txXfrm>
        <a:off x="0" y="1379722"/>
        <a:ext cx="8458200" cy="905247"/>
      </dsp:txXfrm>
    </dsp:sp>
    <dsp:sp modelId="{FFE5D82E-0429-44D1-B831-B91D9A56E1E2}">
      <dsp:nvSpPr>
        <dsp:cNvPr id="0" name=""/>
        <dsp:cNvSpPr/>
      </dsp:nvSpPr>
      <dsp:spPr>
        <a:xfrm rot="10800000">
          <a:off x="0" y="1030"/>
          <a:ext cx="8458200" cy="1392269"/>
        </a:xfrm>
        <a:prstGeom prst="upArrowCallou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Companies make tax-deductible contributions to qualified non-profit scholarship organizations or educational improvement organizations</a:t>
          </a:r>
          <a:endParaRPr lang="en-US" sz="2100" kern="1200" dirty="0"/>
        </a:p>
      </dsp:txBody>
      <dsp:txXfrm rot="10800000">
        <a:off x="0" y="1030"/>
        <a:ext cx="8458200" cy="1392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7921D-3EF9-4BA6-88C8-7DE2EBD157F0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F9CCF-305E-425D-9D41-42DAE7BE2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A22A18-CA2B-4F3F-916E-EDDB0D1B58F3}" type="datetimeFigureOut">
              <a:rPr lang="en-US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758C27-F635-456D-8DC3-7EC291E4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58C27-F635-456D-8DC3-7EC291E44D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681E0-5602-4993-80ED-C7C1BF1F22EE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AE1677-2874-4370-94CB-9FDB2BE05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FBF7B-2B95-42C3-874B-80BA00BA1A91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38578-2119-411C-9952-3377AD68B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97DF3E3-9C38-4152-9FFA-7C44454A4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1ED32-AEC5-4F0D-A849-CF85965E494F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3032F-160F-4E52-9B02-8176D7C0116B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FE842B7-2509-4294-A88D-6579A6587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6FEF2-9535-40A9-9E76-0A06E8777960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8B2F95-26F1-42A1-88C5-84CE01EA5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428A2003-717B-42C6-8631-A91505F44A01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74CC2-0D2D-4537-A771-A84A79EE1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74185-1C0E-42F8-83EF-24BD34F3213D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1147966-9762-43A8-9760-CE6B96CB18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1506-3319-42F5-AE29-ECCEB63470D2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5EBCACB-B996-495B-BA6A-E3656241A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BB984-380B-4A4C-8F3E-831D3986099D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238EB7-DFC2-48E6-8FA0-2D4453C79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023977-9D27-475D-B568-5538D45C3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A9684-34BE-4CDE-A6D9-ADA33860B5F9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22D6D3E1-69DE-4527-A22F-D4B729011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C459AE0-007F-4189-9C2B-BB30FF1426A5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DCF5C7-0873-4504-AF2E-49AF5F690DCD}" type="datetimeFigureOut">
              <a:rPr lang="en-US" smtClean="0"/>
              <a:pPr>
                <a:defRPr/>
              </a:pPr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DE977F-B7CB-4C59-9E40-63FA1D559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FC%20Tom%20Corbett%20Trailer.mpe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 kids on fo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687824"/>
            <a:ext cx="8458200" cy="171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0"/>
            <a:ext cx="7772400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The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Opportunity Scholarship </a:t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and </a:t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 Educational Improvement</a:t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Tax Credit Act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6629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u="sng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Senate </a:t>
            </a:r>
            <a:r>
              <a:rPr lang="en-US" sz="7200" b="1" u="sng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Bill 1</a:t>
            </a:r>
            <a:endParaRPr lang="en-US" sz="7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667000"/>
            <a:ext cx="8534400" cy="3581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Current average EITC scholarship recipient’s income = $29,000.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EITC</a:t>
            </a:r>
            <a:r>
              <a:rPr lang="en-US" dirty="0" smtClean="0"/>
              <a:t> Eligibility under SB1:</a:t>
            </a:r>
          </a:p>
          <a:p>
            <a:pPr lvl="2">
              <a:defRPr/>
            </a:pPr>
            <a:r>
              <a:rPr lang="en-US" dirty="0" smtClean="0"/>
              <a:t>Beginning July 1, 2011, base income increases to $60,000 with $12,000/child added to base income ($84,000 for family of four).</a:t>
            </a:r>
          </a:p>
          <a:p>
            <a:pPr lvl="2">
              <a:defRPr/>
            </a:pPr>
            <a:r>
              <a:rPr lang="en-US" dirty="0" smtClean="0"/>
              <a:t>In Year Four (2014-2015), overall </a:t>
            </a:r>
            <a:r>
              <a:rPr lang="en-US" dirty="0" err="1" smtClean="0"/>
              <a:t>EITC</a:t>
            </a:r>
            <a:r>
              <a:rPr lang="en-US" dirty="0" smtClean="0"/>
              <a:t> credit is increased by 5% annually. </a:t>
            </a:r>
          </a:p>
          <a:p>
            <a:pPr>
              <a:buFont typeface="Wingdings 2" pitchFamily="18" charset="2"/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dirty="0" smtClean="0"/>
              <a:t>With implementation of Year Three scholarships, EITC funds will be freed up substantially for middle-class EITC recipients.</a:t>
            </a:r>
            <a:br>
              <a:rPr lang="en-US" dirty="0" smtClean="0"/>
            </a:br>
            <a:endParaRPr lang="en-US" sz="1400" dirty="0" smtClean="0"/>
          </a:p>
          <a:p>
            <a:pPr>
              <a:buFont typeface="Wingdings 2" pitchFamily="18" charset="2"/>
              <a:buNone/>
              <a:defRPr/>
            </a:pPr>
            <a:endParaRPr lang="en-US" sz="2300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76200"/>
            <a:ext cx="8839200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Educational Improvement Tax Credit Program (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EITC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76200" y="1524000"/>
            <a:ext cx="89916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Included in SB1 to create a complete school choice program for low-income and middle-income families: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Placeholder 3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1910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500" dirty="0" smtClean="0"/>
              <a:t>Beginning in Year Four, the program would be expanded by using 50% of the Excess Tuition Fund* to provide school choice demonstration grants and middle income scholarships.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sz="2700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The o</a:t>
            </a:r>
            <a:r>
              <a:rPr lang="en-US" sz="2700" dirty="0" smtClean="0"/>
              <a:t>ther 50% of the funds will still be used to pay costs of low-income scholarships.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2400" dirty="0" smtClean="0"/>
              <a:t>*</a:t>
            </a:r>
            <a:r>
              <a:rPr lang="en-US" sz="2000" i="1" dirty="0" smtClean="0"/>
              <a:t>The</a:t>
            </a:r>
            <a:r>
              <a:rPr lang="en-US" sz="2000" b="1" i="1" dirty="0" smtClean="0"/>
              <a:t> Excess Tuition Fund </a:t>
            </a:r>
            <a:r>
              <a:rPr lang="en-US" sz="2000" i="1" dirty="0" smtClean="0"/>
              <a:t>is the difference between the opportunity scholarship provided and the actual tuition.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endParaRPr lang="en-US" sz="2000" i="1" dirty="0" smtClean="0"/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endParaRPr lang="en-US" sz="2000" i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            </a:t>
            </a:r>
            <a:r>
              <a:rPr lang="en-US" sz="2800" b="1" u="sng" dirty="0" smtClean="0"/>
              <a:t>NEW</a:t>
            </a:r>
            <a:r>
              <a:rPr lang="en-US" sz="2800" b="1" dirty="0" smtClean="0"/>
              <a:t> – Public School Choice Demonstration          	    Grants &amp; Middle          Income Scholarships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43200" y="381000"/>
            <a:ext cx="3810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EXCESS TUITION FUND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600" b="1" i="1" dirty="0">
                <a:solidFill>
                  <a:schemeClr val="tx1"/>
                </a:solidFill>
                <a:latin typeface="Calibri" pitchFamily="34" charset="0"/>
              </a:rPr>
              <a:t>(FUNDED BY DIFFERENCE OF VOUCHER AMOUNT AND ACTUAL TUITION)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2286000"/>
            <a:ext cx="6248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BEGINNING IN YEAR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4 (2014-2015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): 50% OF THE FUNDS WOULD BE UTILIZED AS FOLLOWS: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4191000"/>
            <a:ext cx="3429000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en-US" sz="1400" u="sng" dirty="0">
                <a:solidFill>
                  <a:schemeClr val="tx1"/>
                </a:solidFill>
              </a:rPr>
              <a:t>July1 – July 15 </a:t>
            </a:r>
            <a:r>
              <a:rPr lang="en-US" sz="1400" dirty="0" smtClean="0">
                <a:solidFill>
                  <a:schemeClr val="tx1"/>
                </a:solidFill>
              </a:rPr>
              <a:t>--&gt; </a:t>
            </a:r>
            <a:r>
              <a:rPr lang="en-US" sz="1400" b="1" dirty="0">
                <a:solidFill>
                  <a:schemeClr val="tx1"/>
                </a:solidFill>
              </a:rPr>
              <a:t>50% </a:t>
            </a:r>
            <a:r>
              <a:rPr lang="en-US" sz="1400" dirty="0">
                <a:solidFill>
                  <a:schemeClr val="tx1"/>
                </a:solidFill>
              </a:rPr>
              <a:t>reserved for school districts to utilize as PUBLIC SCHOOL CHOICE DEMONSTRATION GRANTS to assist with the Optional Tuition Grant Program currently available in SB 1.  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4953000" y="4191000"/>
            <a:ext cx="39624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50% </a:t>
            </a:r>
            <a:r>
              <a:rPr lang="en-US" sz="1400" dirty="0">
                <a:solidFill>
                  <a:schemeClr val="tx1"/>
                </a:solidFill>
              </a:rPr>
              <a:t>of the fund </a:t>
            </a:r>
            <a:r>
              <a:rPr lang="en-US" sz="1400" i="1" dirty="0">
                <a:solidFill>
                  <a:schemeClr val="tx1"/>
                </a:solidFill>
              </a:rPr>
              <a:t>(plus whatever is not utilized after July 15</a:t>
            </a:r>
            <a:r>
              <a:rPr lang="en-US" sz="1400" i="1" baseline="30000" dirty="0">
                <a:solidFill>
                  <a:schemeClr val="tx1"/>
                </a:solidFill>
              </a:rPr>
              <a:t>th</a:t>
            </a:r>
            <a:r>
              <a:rPr lang="en-US" sz="1400" i="1" dirty="0">
                <a:solidFill>
                  <a:schemeClr val="tx1"/>
                </a:solidFill>
              </a:rPr>
              <a:t> for the Public School Choice Demonstration Grants) </a:t>
            </a:r>
            <a:r>
              <a:rPr lang="en-US" sz="1400" dirty="0">
                <a:solidFill>
                  <a:schemeClr val="tx1"/>
                </a:solidFill>
              </a:rPr>
              <a:t>would be available for </a:t>
            </a:r>
            <a:r>
              <a:rPr lang="en-US" sz="1400" b="1" dirty="0">
                <a:solidFill>
                  <a:schemeClr val="tx1"/>
                </a:solidFill>
              </a:rPr>
              <a:t>MIDDLE-INCOME </a:t>
            </a:r>
            <a:r>
              <a:rPr lang="en-US" sz="1400" b="1" dirty="0" smtClean="0">
                <a:solidFill>
                  <a:schemeClr val="tx1"/>
                </a:solidFill>
              </a:rPr>
              <a:t>* SCHOLARSHIPS </a:t>
            </a:r>
            <a:r>
              <a:rPr lang="en-US" sz="1400" dirty="0">
                <a:solidFill>
                  <a:schemeClr val="tx1"/>
                </a:solidFill>
              </a:rPr>
              <a:t>on a pro-rata basis. </a:t>
            </a:r>
          </a:p>
          <a:p>
            <a:pPr>
              <a:spcAft>
                <a:spcPts val="100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*Middle-Income </a:t>
            </a:r>
            <a:r>
              <a:rPr lang="en-US" sz="1400" dirty="0">
                <a:solidFill>
                  <a:schemeClr val="tx1"/>
                </a:solidFill>
              </a:rPr>
              <a:t>is defined as above </a:t>
            </a:r>
            <a:r>
              <a:rPr lang="en-US" sz="1400" b="1" dirty="0">
                <a:solidFill>
                  <a:schemeClr val="tx1"/>
                </a:solidFill>
              </a:rPr>
              <a:t>130 to 300% </a:t>
            </a:r>
            <a:r>
              <a:rPr lang="en-US" sz="1400" dirty="0">
                <a:solidFill>
                  <a:schemeClr val="tx1"/>
                </a:solidFill>
              </a:rPr>
              <a:t>of federal poverty </a:t>
            </a:r>
            <a:r>
              <a:rPr lang="en-US" sz="1400" b="1" dirty="0">
                <a:solidFill>
                  <a:schemeClr val="tx1"/>
                </a:solidFill>
              </a:rPr>
              <a:t>($67,050)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Applicants would be required to apply for grants on an annual basis.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191000" y="1600200"/>
            <a:ext cx="762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3352800"/>
            <a:ext cx="7620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286000" y="3352800"/>
            <a:ext cx="7620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A Bipartisan, Responsible, Affordable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&amp; Targeted School Choice Plan for Pennsylvania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7" name="Picture 6" descr="kids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667000"/>
            <a:ext cx="5867400" cy="385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C Tom Corbett Trailer.mpe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0538" y="1527175"/>
            <a:ext cx="81280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message from school choice advocates</a:t>
            </a:r>
            <a:endParaRPr lang="en-US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Quick Terms…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School </a:t>
            </a:r>
            <a:r>
              <a:rPr lang="en-US" sz="2200" b="1" dirty="0" smtClean="0"/>
              <a:t>Vouchers or Opportunity Scholarships</a:t>
            </a:r>
            <a:r>
              <a:rPr lang="en-US" sz="2200" dirty="0" smtClean="0"/>
              <a:t> provide financial assistance to families so they can choose the schools that work best for their children.</a:t>
            </a:r>
          </a:p>
          <a:p>
            <a:pPr lvl="2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2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200" b="1" dirty="0" smtClean="0"/>
              <a:t>Educational Improvement Tax Credit (</a:t>
            </a:r>
            <a:r>
              <a:rPr lang="en-US" sz="2200" b="1" dirty="0" err="1" smtClean="0"/>
              <a:t>EITC</a:t>
            </a:r>
            <a:r>
              <a:rPr lang="en-US" sz="2200" b="1" dirty="0" smtClean="0"/>
              <a:t>) Program</a:t>
            </a:r>
          </a:p>
          <a:p>
            <a:endParaRPr lang="en-US" sz="2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3886200"/>
          <a:ext cx="8458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Senate Bill 1 would…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7086600" cy="4191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a voucher system allowing low and middle income families to choose a school that fits their child’s needs.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Expand the </a:t>
            </a:r>
            <a:r>
              <a:rPr lang="en-US" dirty="0" err="1" smtClean="0">
                <a:solidFill>
                  <a:schemeClr val="tx2"/>
                </a:solidFill>
              </a:rPr>
              <a:t>EITC</a:t>
            </a:r>
            <a:r>
              <a:rPr lang="en-US" dirty="0" smtClean="0">
                <a:solidFill>
                  <a:schemeClr val="tx2"/>
                </a:solidFill>
              </a:rPr>
              <a:t> program so middle income families can also continue reap the benefits of school choice.</a:t>
            </a:r>
          </a:p>
          <a:p>
            <a:endParaRPr lang="en-US" dirty="0"/>
          </a:p>
        </p:txBody>
      </p:sp>
      <p:pic>
        <p:nvPicPr>
          <p:cNvPr id="6" name="Picture 5" descr="asian girl working on 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876800"/>
            <a:ext cx="2209800" cy="147189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dirty="0" smtClean="0"/>
              <a:t>Available to families below the 130% federal poverty level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200" dirty="0" smtClean="0"/>
              <a:t>	($28,665 for a family of four).</a:t>
            </a:r>
            <a:br>
              <a:rPr lang="en-US" sz="2200" dirty="0" smtClean="0"/>
            </a:b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100% of </a:t>
            </a:r>
            <a:r>
              <a:rPr lang="en-US" sz="2200" i="1" dirty="0" smtClean="0"/>
              <a:t>state</a:t>
            </a:r>
            <a:r>
              <a:rPr lang="en-US" sz="2200" dirty="0" smtClean="0"/>
              <a:t> subsidy will follow the child to the school of his or her choice.</a:t>
            </a:r>
          </a:p>
          <a:p>
            <a:pPr>
              <a:buNone/>
              <a:defRPr/>
            </a:pPr>
            <a:r>
              <a:rPr lang="en-US" sz="2200" dirty="0" smtClean="0"/>
              <a:t>	Average Opportunity Scholarship state-wide will be </a:t>
            </a:r>
            <a:r>
              <a:rPr lang="en-US" sz="2200" b="1" dirty="0" smtClean="0"/>
              <a:t>$5,000+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/>
              <a:t>Public to public – strictly optional </a:t>
            </a:r>
            <a:r>
              <a:rPr lang="en-US" sz="2200" dirty="0" smtClean="0">
                <a:sym typeface="Wingdings" pitchFamily="2" charset="2"/>
              </a:rPr>
              <a:t> Receiving districts decide whether to accept students and how many.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200" dirty="0" smtClean="0">
                <a:sym typeface="Wingdings" pitchFamily="2" charset="2"/>
              </a:rPr>
              <a:t>	</a:t>
            </a:r>
            <a:r>
              <a:rPr lang="en-US" sz="2200" b="1" i="1" dirty="0" smtClean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sz="2200" b="1" i="1" u="sng" dirty="0" smtClean="0">
                <a:solidFill>
                  <a:schemeClr val="tx2"/>
                </a:solidFill>
                <a:sym typeface="Wingdings" pitchFamily="2" charset="2"/>
              </a:rPr>
              <a:t>AMENDMENT</a:t>
            </a:r>
            <a:r>
              <a:rPr lang="en-US" sz="2200" b="1" i="1" dirty="0" smtClean="0">
                <a:solidFill>
                  <a:schemeClr val="tx2"/>
                </a:solidFill>
                <a:sym typeface="Wingdings" pitchFamily="2" charset="2"/>
              </a:rPr>
              <a:t> would provide that acceptance on a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200" b="1" i="1" dirty="0" smtClean="0">
                <a:solidFill>
                  <a:schemeClr val="tx2"/>
                </a:solidFill>
                <a:sym typeface="Wingdings" pitchFamily="2" charset="2"/>
              </a:rPr>
              <a:t>lottery basis)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Overview – Opportunity Scholarships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en-US" b="1" u="sng" dirty="0" smtClean="0"/>
              <a:t>Public to Non-public Highlights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124200"/>
            <a:ext cx="15240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Optional for schools to participate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3124200"/>
            <a:ext cx="2362200" cy="312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Must </a:t>
            </a:r>
            <a:r>
              <a:rPr lang="en-US" sz="1600" b="1" dirty="0">
                <a:solidFill>
                  <a:schemeClr val="tx1"/>
                </a:solidFill>
              </a:rPr>
              <a:t>disclose certain policies upon request to include: tuition, admissions, academic offerings and requirements, discipline, religious instruction, parent involvement, and extracurricular activities</a:t>
            </a:r>
            <a:r>
              <a:rPr lang="en-US" sz="1600" dirty="0">
                <a:solidFill>
                  <a:schemeClr val="tx2"/>
                </a:solidFill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23622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Cannot discriminate on basis of race, academic aptitude, </a:t>
            </a:r>
            <a:r>
              <a:rPr lang="en-US" sz="1600" b="1" dirty="0" smtClean="0">
                <a:solidFill>
                  <a:schemeClr val="tx1"/>
                </a:solidFill>
              </a:rPr>
              <a:t>athletics, status </a:t>
            </a:r>
            <a:r>
              <a:rPr lang="en-US" sz="1600" b="1" dirty="0">
                <a:solidFill>
                  <a:schemeClr val="tx1"/>
                </a:solidFill>
              </a:rPr>
              <a:t>as handicapped person and must be in compliance with laws as of enactment.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3124200"/>
            <a:ext cx="1828800" cy="251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Constitutional under federal and state case law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because the parent has a choice where to exercise the scholarship.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914400" y="1524000"/>
            <a:ext cx="1981200" cy="1066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552700" y="1943100"/>
            <a:ext cx="18288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343400" y="1905000"/>
            <a:ext cx="1905000" cy="228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172200" y="1371600"/>
            <a:ext cx="1828800" cy="1219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algn="ctr"/>
            <a:r>
              <a:rPr lang="en-US" b="1" u="sng" dirty="0" smtClean="0"/>
              <a:t>Phase-In of Scholarships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22437"/>
            <a:ext cx="4267200" cy="4678363"/>
          </a:xfrm>
        </p:spPr>
        <p:txBody>
          <a:bodyPr/>
          <a:lstStyle/>
          <a:p>
            <a:r>
              <a:rPr lang="en-US" b="1" dirty="0" smtClean="0"/>
              <a:t>YEAR 1 </a:t>
            </a:r>
            <a:r>
              <a:rPr lang="en-US" dirty="0" smtClean="0">
                <a:sym typeface="Wingdings" pitchFamily="2" charset="2"/>
              </a:rPr>
              <a:t> Students in the bottom 5% of lowest performing public schools </a:t>
            </a:r>
            <a:r>
              <a:rPr lang="en-US" dirty="0" smtClean="0">
                <a:sym typeface="Wingdings" pitchFamily="2" charset="2"/>
              </a:rPr>
              <a:t>are </a:t>
            </a:r>
            <a:r>
              <a:rPr lang="en-US" dirty="0" smtClean="0">
                <a:sym typeface="Wingdings" pitchFamily="2" charset="2"/>
              </a:rPr>
              <a:t>eligible (144 schools).</a:t>
            </a:r>
          </a:p>
          <a:p>
            <a:pPr lvl="1">
              <a:buFont typeface="Wingdings 2" pitchFamily="18" charset="2"/>
              <a:buNone/>
            </a:pPr>
            <a:endParaRPr lang="en-US" b="1" dirty="0" smtClean="0"/>
          </a:p>
          <a:p>
            <a:pPr lvl="1">
              <a:buFont typeface="Wingdings 2" pitchFamily="18" charset="2"/>
              <a:buNone/>
            </a:pPr>
            <a:endParaRPr lang="en-US" b="1" dirty="0" smtClean="0"/>
          </a:p>
          <a:p>
            <a:r>
              <a:rPr lang="en-US" b="1" dirty="0" smtClean="0"/>
              <a:t>YEAR 2 </a:t>
            </a:r>
            <a:r>
              <a:rPr lang="en-US" dirty="0" smtClean="0">
                <a:sym typeface="Wingdings" pitchFamily="2" charset="2"/>
              </a:rPr>
              <a:t> All students living within attendance boundaries of the 144 schools are eligible.</a:t>
            </a:r>
            <a:endParaRPr 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219200"/>
            <a:ext cx="4267200" cy="4800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3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All low-income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students meeting </a:t>
            </a:r>
            <a:r>
              <a:rPr kumimoji="0" lang="en-US" sz="25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income guidelines.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22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22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4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Creation of a middle-income voucher program for families making up to 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$67,000 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 year.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r>
              <a:rPr lang="en-US" dirty="0" smtClean="0"/>
              <a:t>$0 for kids currently attending a public school because their scholarships are funded with money that’s already being spent.  </a:t>
            </a:r>
          </a:p>
          <a:p>
            <a:endParaRPr lang="en-US" dirty="0" smtClean="0"/>
          </a:p>
          <a:p>
            <a:r>
              <a:rPr lang="en-US" dirty="0" smtClean="0"/>
              <a:t>Scholarships for low-income kids not living in the attendance boundary of a school in the bottom 5%  are capped at 3% of prior year’s basic education funding (</a:t>
            </a:r>
            <a:r>
              <a:rPr lang="en-US" b="1" dirty="0" smtClean="0"/>
              <a:t>currently- approximately $163 million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pPr lvl="0"/>
            <a:r>
              <a:rPr lang="en-US" b="1" u="sng" dirty="0" smtClean="0"/>
              <a:t>Accountability</a:t>
            </a:r>
            <a:r>
              <a:rPr lang="en-US" dirty="0" smtClean="0"/>
              <a:t>: all participating schools must administer one of a menu of nationally recognized achievement tests. The </a:t>
            </a:r>
            <a:r>
              <a:rPr lang="en-US" dirty="0" err="1" smtClean="0"/>
              <a:t>PSSA</a:t>
            </a:r>
            <a:r>
              <a:rPr lang="en-US" dirty="0" smtClean="0"/>
              <a:t> will be one of those options.</a:t>
            </a:r>
          </a:p>
          <a:p>
            <a:endParaRPr lang="en-US" dirty="0"/>
          </a:p>
        </p:txBody>
      </p:sp>
      <p:pic>
        <p:nvPicPr>
          <p:cNvPr id="6" name="Picture 5" descr="reaching girl. trsnprt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83" y="3048000"/>
            <a:ext cx="1026017" cy="335280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1830</TotalTime>
  <Words>674</Words>
  <Application>Microsoft Office PowerPoint</Application>
  <PresentationFormat>On-screen Show (4:3)</PresentationFormat>
  <Paragraphs>83</Paragraphs>
  <Slides>13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        The Opportunity Scholarship  and   Educational Improvement Tax Credit Act </vt:lpstr>
      <vt:lpstr>A message from school choice advocates</vt:lpstr>
      <vt:lpstr>Quick Terms…</vt:lpstr>
      <vt:lpstr> Senate Bill 1 would… </vt:lpstr>
      <vt:lpstr>Overview – Opportunity Scholarships</vt:lpstr>
      <vt:lpstr>Public to Non-public Highlights</vt:lpstr>
      <vt:lpstr>Phase-In of Scholarships</vt:lpstr>
      <vt:lpstr>The cost…</vt:lpstr>
      <vt:lpstr>Accountability</vt:lpstr>
      <vt:lpstr>Slide 10</vt:lpstr>
      <vt:lpstr>            NEW – Public School Choice Demonstration               Grants &amp; Middle          Income Scholarships</vt:lpstr>
      <vt:lpstr>Slide 12</vt:lpstr>
      <vt:lpstr>Slide 13</vt:lpstr>
    </vt:vector>
  </TitlesOfParts>
  <Company>Senate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Empowerment</dc:title>
  <dc:creator>cgreer</dc:creator>
  <cp:lastModifiedBy> </cp:lastModifiedBy>
  <cp:revision>199</cp:revision>
  <dcterms:created xsi:type="dcterms:W3CDTF">2010-01-08T15:32:45Z</dcterms:created>
  <dcterms:modified xsi:type="dcterms:W3CDTF">2011-05-20T14:50:46Z</dcterms:modified>
</cp:coreProperties>
</file>